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70" r:id="rId3"/>
    <p:sldId id="258" r:id="rId4"/>
    <p:sldId id="271" r:id="rId5"/>
    <p:sldId id="272" r:id="rId6"/>
    <p:sldId id="273" r:id="rId7"/>
    <p:sldId id="274" r:id="rId8"/>
    <p:sldId id="265" r:id="rId9"/>
    <p:sldId id="266" r:id="rId10"/>
    <p:sldId id="267" r:id="rId11"/>
    <p:sldId id="269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18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374" y="4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f2eef35f0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f2eef35f0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df2eef35f0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df2eef35f0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>
          <a:extLst>
            <a:ext uri="{FF2B5EF4-FFF2-40B4-BE49-F238E27FC236}">
              <a16:creationId xmlns:a16="http://schemas.microsoft.com/office/drawing/2014/main" id="{ECF63913-77FC-872C-669B-1893034FD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df2eef35f0_0_0:notes">
            <a:extLst>
              <a:ext uri="{FF2B5EF4-FFF2-40B4-BE49-F238E27FC236}">
                <a16:creationId xmlns:a16="http://schemas.microsoft.com/office/drawing/2014/main" id="{5AF0BAF4-A32C-A79C-C20D-D321E6A14C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df2eef35f0_0_0:notes">
            <a:extLst>
              <a:ext uri="{FF2B5EF4-FFF2-40B4-BE49-F238E27FC236}">
                <a16:creationId xmlns:a16="http://schemas.microsoft.com/office/drawing/2014/main" id="{F042E714-2F8F-2F77-78C4-DE6B82F9C3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99295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df26ad5a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df26ad5a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>
          <a:extLst>
            <a:ext uri="{FF2B5EF4-FFF2-40B4-BE49-F238E27FC236}">
              <a16:creationId xmlns:a16="http://schemas.microsoft.com/office/drawing/2014/main" id="{623B92AB-E68C-2E02-713A-3AF4BC1BA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df26ad5a7e_0_0:notes">
            <a:extLst>
              <a:ext uri="{FF2B5EF4-FFF2-40B4-BE49-F238E27FC236}">
                <a16:creationId xmlns:a16="http://schemas.microsoft.com/office/drawing/2014/main" id="{ADCD8A42-96B6-A49A-895A-CB95B8654A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df26ad5a7e_0_0:notes">
            <a:extLst>
              <a:ext uri="{FF2B5EF4-FFF2-40B4-BE49-F238E27FC236}">
                <a16:creationId xmlns:a16="http://schemas.microsoft.com/office/drawing/2014/main" id="{6CEA95FE-D236-A27B-52B5-AC3E6A1F98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62261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>
          <a:extLst>
            <a:ext uri="{FF2B5EF4-FFF2-40B4-BE49-F238E27FC236}">
              <a16:creationId xmlns:a16="http://schemas.microsoft.com/office/drawing/2014/main" id="{C64D4437-709E-1F30-7A91-E1D1301E24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df26ad5a7e_0_0:notes">
            <a:extLst>
              <a:ext uri="{FF2B5EF4-FFF2-40B4-BE49-F238E27FC236}">
                <a16:creationId xmlns:a16="http://schemas.microsoft.com/office/drawing/2014/main" id="{E442871E-49D1-64CB-E84B-F58A307C54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df26ad5a7e_0_0:notes">
            <a:extLst>
              <a:ext uri="{FF2B5EF4-FFF2-40B4-BE49-F238E27FC236}">
                <a16:creationId xmlns:a16="http://schemas.microsoft.com/office/drawing/2014/main" id="{214BFABC-ECFE-86CC-C80A-B0B973ED37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21797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>
          <a:extLst>
            <a:ext uri="{FF2B5EF4-FFF2-40B4-BE49-F238E27FC236}">
              <a16:creationId xmlns:a16="http://schemas.microsoft.com/office/drawing/2014/main" id="{8A155FC6-7CDE-7F9C-AF4F-C98967DAB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df26ad5a7e_0_0:notes">
            <a:extLst>
              <a:ext uri="{FF2B5EF4-FFF2-40B4-BE49-F238E27FC236}">
                <a16:creationId xmlns:a16="http://schemas.microsoft.com/office/drawing/2014/main" id="{48677562-359C-23D1-CF36-C4A4D9B63DA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df26ad5a7e_0_0:notes">
            <a:extLst>
              <a:ext uri="{FF2B5EF4-FFF2-40B4-BE49-F238E27FC236}">
                <a16:creationId xmlns:a16="http://schemas.microsoft.com/office/drawing/2014/main" id="{39798571-7D88-03A3-9EBB-C94FC28B1A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41600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>
          <a:extLst>
            <a:ext uri="{FF2B5EF4-FFF2-40B4-BE49-F238E27FC236}">
              <a16:creationId xmlns:a16="http://schemas.microsoft.com/office/drawing/2014/main" id="{63928124-736E-51D6-1C11-2CD13C3244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df26ad5a7e_0_0:notes">
            <a:extLst>
              <a:ext uri="{FF2B5EF4-FFF2-40B4-BE49-F238E27FC236}">
                <a16:creationId xmlns:a16="http://schemas.microsoft.com/office/drawing/2014/main" id="{8A0F9320-FC8A-E6E1-7D2B-6BCD61C863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df26ad5a7e_0_0:notes">
            <a:extLst>
              <a:ext uri="{FF2B5EF4-FFF2-40B4-BE49-F238E27FC236}">
                <a16:creationId xmlns:a16="http://schemas.microsoft.com/office/drawing/2014/main" id="{440B00D2-16AF-60A7-73AB-58EF8A1E58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94847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df2eef35f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df2eef35f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df26ad5a7e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df26ad5a7e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irrors.dotsrc.org/cran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geeksforgeeks.org/how-to-install-r-studio-on-windows-and-linux/" TargetMode="External"/><Relationship Id="rId5" Type="http://schemas.openxmlformats.org/officeDocument/2006/relationships/image" Target="../media/image4.png"/><Relationship Id="rId4" Type="http://schemas.openxmlformats.org/officeDocument/2006/relationships/hyperlink" Target="https://posit.co/download/rstudio-desktop/#download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sperSkytte/ampvis2" TargetMode="External"/><Relationship Id="rId7" Type="http://schemas.openxmlformats.org/officeDocument/2006/relationships/hyperlink" Target="https://tidyverse.tidyverse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hyperlink" Target="https://github.com/mpeces/MiDAS_course_2025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hyperlink" Target="https://github.com/mpeces/MiDAS_course_2025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hyperlink" Target="https://github.com/mpeces/MiDAS_course_2025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kasperskytte.github.io/ampvis2/articles/ampvis2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311700" y="3161073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b="1" dirty="0"/>
              <a:t>MiDAS course 2025</a:t>
            </a:r>
            <a:endParaRPr b="1" dirty="0"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9961" y="47090"/>
            <a:ext cx="2637504" cy="927258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79079" y="3689558"/>
            <a:ext cx="3185842" cy="145394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D5C033-AE10-A071-48AB-66CC39DC58DE}"/>
              </a:ext>
            </a:extLst>
          </p:cNvPr>
          <p:cNvSpPr txBox="1"/>
          <p:nvPr/>
        </p:nvSpPr>
        <p:spPr>
          <a:xfrm>
            <a:off x="0" y="877743"/>
            <a:ext cx="91440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" sz="4800" b="1" dirty="0">
                <a:solidFill>
                  <a:srgbClr val="261659"/>
                </a:solidFill>
              </a:rPr>
              <a:t>Hands-on: </a:t>
            </a:r>
          </a:p>
          <a:p>
            <a:pPr algn="ctr"/>
            <a:r>
              <a:rPr lang="da" sz="4000" b="1" dirty="0">
                <a:solidFill>
                  <a:srgbClr val="261659"/>
                </a:solidFill>
              </a:rPr>
              <a:t>Microbial community analysis using the ampvis2 package </a:t>
            </a:r>
            <a:endParaRPr lang="en-US" sz="4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 txBox="1">
            <a:spLocks noGrp="1"/>
          </p:cNvSpPr>
          <p:nvPr>
            <p:ph type="title"/>
          </p:nvPr>
        </p:nvSpPr>
        <p:spPr>
          <a:xfrm>
            <a:off x="311700" y="574075"/>
            <a:ext cx="4260300" cy="12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2500" b="1" dirty="0">
                <a:solidFill>
                  <a:srgbClr val="241858"/>
                </a:solidFill>
              </a:rPr>
              <a:t>Typical amplicon analysis workflow in ampvis2</a:t>
            </a:r>
            <a:endParaRPr sz="2500" b="1" dirty="0">
              <a:solidFill>
                <a:srgbClr val="241858"/>
              </a:solidFill>
            </a:endParaRPr>
          </a:p>
        </p:txBody>
      </p:sp>
      <p:pic>
        <p:nvPicPr>
          <p:cNvPr id="180" name="Google Shape;18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5097" y="296200"/>
            <a:ext cx="3931853" cy="4551124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10</a:t>
            </a:fld>
            <a:endParaRPr/>
          </a:p>
        </p:txBody>
      </p:sp>
      <p:pic>
        <p:nvPicPr>
          <p:cNvPr id="182" name="Google Shape;18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Break and R support</a:t>
            </a:r>
            <a:endParaRPr/>
          </a:p>
        </p:txBody>
      </p:sp>
      <p:pic>
        <p:nvPicPr>
          <p:cNvPr id="197" name="Google Shape;19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2675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>
          <a:extLst>
            <a:ext uri="{FF2B5EF4-FFF2-40B4-BE49-F238E27FC236}">
              <a16:creationId xmlns:a16="http://schemas.microsoft.com/office/drawing/2014/main" id="{3A4C2F34-C67C-30F5-D75B-70D84295C6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>
            <a:extLst>
              <a:ext uri="{FF2B5EF4-FFF2-40B4-BE49-F238E27FC236}">
                <a16:creationId xmlns:a16="http://schemas.microsoft.com/office/drawing/2014/main" id="{A0CD04FB-DB10-6D7A-B7AB-62D894EBAE0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66729" y="1140444"/>
            <a:ext cx="8520600" cy="27426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●"/>
            </a:pPr>
            <a:r>
              <a:rPr lang="da" dirty="0">
                <a:solidFill>
                  <a:schemeClr val="tx1"/>
                </a:solidFill>
              </a:rPr>
              <a:t>Install R and Rstudio (if not done)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●"/>
            </a:pPr>
            <a:r>
              <a:rPr lang="da" dirty="0">
                <a:solidFill>
                  <a:schemeClr val="tx1"/>
                </a:solidFill>
              </a:rPr>
              <a:t>Install </a:t>
            </a:r>
            <a:r>
              <a:rPr lang="da" i="1" dirty="0">
                <a:solidFill>
                  <a:schemeClr val="tx1"/>
                </a:solidFill>
              </a:rPr>
              <a:t>ampvis2 </a:t>
            </a:r>
            <a:r>
              <a:rPr lang="da" dirty="0">
                <a:solidFill>
                  <a:schemeClr val="tx1"/>
                </a:solidFill>
              </a:rPr>
              <a:t>in Rstudio</a:t>
            </a:r>
            <a:endParaRPr i="1" dirty="0">
              <a:solidFill>
                <a:schemeClr val="tx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●"/>
            </a:pPr>
            <a:r>
              <a:rPr lang="da" dirty="0">
                <a:solidFill>
                  <a:schemeClr val="tx1"/>
                </a:solidFill>
              </a:rPr>
              <a:t>Download data from github </a:t>
            </a:r>
            <a:r>
              <a:rPr lang="da" dirty="0">
                <a:solidFill>
                  <a:srgbClr val="C00000"/>
                </a:solidFill>
              </a:rPr>
              <a:t>(add address)</a:t>
            </a:r>
            <a:endParaRPr dirty="0">
              <a:solidFill>
                <a:srgbClr val="C0000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●"/>
            </a:pPr>
            <a:r>
              <a:rPr lang="da" dirty="0">
                <a:solidFill>
                  <a:schemeClr val="tx1"/>
                </a:solidFill>
              </a:rPr>
              <a:t>Load data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●"/>
            </a:pPr>
            <a:r>
              <a:rPr lang="da" dirty="0">
                <a:solidFill>
                  <a:schemeClr val="tx1"/>
                </a:solidFill>
              </a:rPr>
              <a:t>Explore data! 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66" name="Google Shape;66;p14">
            <a:extLst>
              <a:ext uri="{FF2B5EF4-FFF2-40B4-BE49-F238E27FC236}">
                <a16:creationId xmlns:a16="http://schemas.microsoft.com/office/drawing/2014/main" id="{13E2D253-CE0D-B697-2F19-E81137A3760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2675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A3AC430-1215-D46C-1AD4-9360A25C8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29" y="437831"/>
            <a:ext cx="8520600" cy="572700"/>
          </a:xfrm>
        </p:spPr>
        <p:txBody>
          <a:bodyPr>
            <a:normAutofit fontScale="90000"/>
          </a:bodyPr>
          <a:lstStyle/>
          <a:p>
            <a:r>
              <a:rPr lang="en-GB" b="1" dirty="0">
                <a:solidFill>
                  <a:srgbClr val="241858"/>
                </a:solidFill>
              </a:rPr>
              <a:t>Structure of the hands-on</a:t>
            </a:r>
            <a:endParaRPr lang="en-US" b="1" dirty="0">
              <a:solidFill>
                <a:srgbClr val="241858"/>
              </a:solidFill>
            </a:endParaRPr>
          </a:p>
        </p:txBody>
      </p:sp>
      <p:pic>
        <p:nvPicPr>
          <p:cNvPr id="4" name="Google Shape;57;p13">
            <a:extLst>
              <a:ext uri="{FF2B5EF4-FFF2-40B4-BE49-F238E27FC236}">
                <a16:creationId xmlns:a16="http://schemas.microsoft.com/office/drawing/2014/main" id="{18FE359F-BAA7-EAF9-44E1-971A1EB2E0E4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9961" y="47090"/>
            <a:ext cx="2637504" cy="92725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0387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246743" y="40505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2500" b="1" dirty="0">
                <a:solidFill>
                  <a:srgbClr val="241858"/>
                </a:solidFill>
              </a:rPr>
              <a:t>Install R and Rstudio </a:t>
            </a:r>
            <a:endParaRPr sz="2500" b="1" dirty="0">
              <a:solidFill>
                <a:srgbClr val="241858"/>
              </a:solidFill>
            </a:endParaRPr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dirty="0">
                <a:solidFill>
                  <a:schemeClr val="tx1"/>
                </a:solidFill>
              </a:rPr>
              <a:t>Download R: </a:t>
            </a:r>
            <a:r>
              <a:rPr lang="da" u="sng" dirty="0">
                <a:solidFill>
                  <a:schemeClr val="hlink"/>
                </a:solidFill>
                <a:hlinkClick r:id="rId3"/>
              </a:rPr>
              <a:t>https://mirrors.dotsrc.org/cran/</a:t>
            </a:r>
            <a:r>
              <a:rPr lang="da" dirty="0"/>
              <a:t> 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a" dirty="0">
                <a:solidFill>
                  <a:schemeClr val="tx1"/>
                </a:solidFill>
              </a:rPr>
              <a:t>Download Rstudio: </a:t>
            </a:r>
            <a:r>
              <a:rPr lang="da" u="sng" dirty="0">
                <a:solidFill>
                  <a:schemeClr val="hlink"/>
                </a:solidFill>
                <a:hlinkClick r:id="rId4"/>
              </a:rPr>
              <a:t>https://posit.co/download/rstudio-desktop/#download</a:t>
            </a:r>
            <a:r>
              <a:rPr lang="da" dirty="0"/>
              <a:t> 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02675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3C044AF-4F76-B7E4-95FE-0AC0690937C6}"/>
              </a:ext>
            </a:extLst>
          </p:cNvPr>
          <p:cNvSpPr txBox="1"/>
          <p:nvPr/>
        </p:nvSpPr>
        <p:spPr>
          <a:xfrm>
            <a:off x="311700" y="3729415"/>
            <a:ext cx="82376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See guide: </a:t>
            </a:r>
            <a:r>
              <a:rPr lang="en-US" u="sng" dirty="0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https://www.geeksforgeeks.org/how-to-install-r-studio-on-windows-and-linux/</a:t>
            </a:r>
            <a:r>
              <a:rPr lang="en-US" dirty="0"/>
              <a:t>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>
          <a:extLst>
            <a:ext uri="{FF2B5EF4-FFF2-40B4-BE49-F238E27FC236}">
              <a16:creationId xmlns:a16="http://schemas.microsoft.com/office/drawing/2014/main" id="{9A48DA73-736F-3586-69C1-A7EFC873C6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>
            <a:extLst>
              <a:ext uri="{FF2B5EF4-FFF2-40B4-BE49-F238E27FC236}">
                <a16:creationId xmlns:a16="http://schemas.microsoft.com/office/drawing/2014/main" id="{1C1AD9E6-DE37-D4AD-202A-9632F254D1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6743" y="40505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2500" b="1" dirty="0">
                <a:solidFill>
                  <a:srgbClr val="241858"/>
                </a:solidFill>
              </a:rPr>
              <a:t>Install ampvis2 in Rstudio</a:t>
            </a:r>
            <a:endParaRPr sz="2500" b="1" dirty="0">
              <a:solidFill>
                <a:srgbClr val="241858"/>
              </a:solidFill>
            </a:endParaRPr>
          </a:p>
        </p:txBody>
      </p:sp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8F508AB0-8E9C-DECF-B644-DF21FC8DB36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dirty="0">
                <a:solidFill>
                  <a:schemeClr val="tx1"/>
                </a:solidFill>
              </a:rPr>
              <a:t>Go to documentation: </a:t>
            </a:r>
            <a:r>
              <a:rPr lang="en-US" dirty="0">
                <a:hlinkClick r:id="rId3"/>
              </a:rPr>
              <a:t>https://github.com/KasperSkytte/ampvis2</a:t>
            </a:r>
            <a:r>
              <a:rPr lang="en-US" dirty="0"/>
              <a:t> 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AD0F94DA-693D-8577-3610-43369FE9CB5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2675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320CC0-2A77-CA5F-B45F-448DAE2D44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700" y="1809828"/>
            <a:ext cx="7280223" cy="680159"/>
          </a:xfrm>
          <a:prstGeom prst="rect">
            <a:avLst/>
          </a:prstGeom>
        </p:spPr>
      </p:pic>
      <p:sp>
        <p:nvSpPr>
          <p:cNvPr id="2" name="Google Shape;71;p15">
            <a:extLst>
              <a:ext uri="{FF2B5EF4-FFF2-40B4-BE49-F238E27FC236}">
                <a16:creationId xmlns:a16="http://schemas.microsoft.com/office/drawing/2014/main" id="{6146D3EE-3D32-FE31-DFF1-0E8184319761}"/>
              </a:ext>
            </a:extLst>
          </p:cNvPr>
          <p:cNvSpPr txBox="1">
            <a:spLocks/>
          </p:cNvSpPr>
          <p:nvPr/>
        </p:nvSpPr>
        <p:spPr>
          <a:xfrm>
            <a:off x="334318" y="2920569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500" b="1" dirty="0">
                <a:solidFill>
                  <a:srgbClr val="241858"/>
                </a:solidFill>
              </a:rPr>
              <a:t>Install other packages in </a:t>
            </a:r>
            <a:r>
              <a:rPr lang="en-US" sz="2500" b="1" dirty="0" err="1">
                <a:solidFill>
                  <a:srgbClr val="241858"/>
                </a:solidFill>
              </a:rPr>
              <a:t>Rstudio</a:t>
            </a:r>
            <a:endParaRPr lang="en-US" sz="2500" b="1" dirty="0">
              <a:solidFill>
                <a:srgbClr val="241858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C3F1D7-CF4B-CA33-09EE-F0D9699608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1447" y="3828143"/>
            <a:ext cx="5561228" cy="5358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C0183B-91A1-920E-0334-A0B69D158A29}"/>
              </a:ext>
            </a:extLst>
          </p:cNvPr>
          <p:cNvSpPr txBox="1"/>
          <p:nvPr/>
        </p:nvSpPr>
        <p:spPr>
          <a:xfrm>
            <a:off x="373192" y="3469469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7"/>
              </a:rPr>
              <a:t>https://tidyverse.tidyverse.org/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55523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>
          <a:extLst>
            <a:ext uri="{FF2B5EF4-FFF2-40B4-BE49-F238E27FC236}">
              <a16:creationId xmlns:a16="http://schemas.microsoft.com/office/drawing/2014/main" id="{9497EE05-02EA-CF75-C476-1A0F35B4E6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>
            <a:extLst>
              <a:ext uri="{FF2B5EF4-FFF2-40B4-BE49-F238E27FC236}">
                <a16:creationId xmlns:a16="http://schemas.microsoft.com/office/drawing/2014/main" id="{543080CB-CCE7-8C1A-884D-FFDD36E19AF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6743" y="40505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2500" b="1" dirty="0">
                <a:solidFill>
                  <a:srgbClr val="241858"/>
                </a:solidFill>
              </a:rPr>
              <a:t>Find and download data</a:t>
            </a:r>
            <a:endParaRPr sz="2500" b="1" dirty="0">
              <a:solidFill>
                <a:srgbClr val="241858"/>
              </a:solidFill>
            </a:endParaRPr>
          </a:p>
        </p:txBody>
      </p: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EAB732FF-04DF-1A0D-4E28-FB7C0232526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2675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96E4AF7-60C7-DAD3-AF90-91B6CEF03066}"/>
              </a:ext>
            </a:extLst>
          </p:cNvPr>
          <p:cNvSpPr txBox="1"/>
          <p:nvPr/>
        </p:nvSpPr>
        <p:spPr>
          <a:xfrm>
            <a:off x="273028" y="1041617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hlinkClick r:id="rId4"/>
              </a:rPr>
              <a:t>https://github.com/mpeces/MiDAS_course_2025</a:t>
            </a:r>
            <a:r>
              <a:rPr lang="en-US" sz="1600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E1C9763-3409-8409-47C0-4CDC34F462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7515" y="1380171"/>
            <a:ext cx="5497200" cy="3488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041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>
          <a:extLst>
            <a:ext uri="{FF2B5EF4-FFF2-40B4-BE49-F238E27FC236}">
              <a16:creationId xmlns:a16="http://schemas.microsoft.com/office/drawing/2014/main" id="{CE673415-388B-129E-F5EF-1012863DF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>
            <a:extLst>
              <a:ext uri="{FF2B5EF4-FFF2-40B4-BE49-F238E27FC236}">
                <a16:creationId xmlns:a16="http://schemas.microsoft.com/office/drawing/2014/main" id="{7D077C3C-0109-F455-E315-5C84601CB76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6743" y="40505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2500" b="1" dirty="0">
                <a:solidFill>
                  <a:srgbClr val="241858"/>
                </a:solidFill>
              </a:rPr>
              <a:t>Find and download data</a:t>
            </a:r>
            <a:endParaRPr sz="2500" b="1" dirty="0">
              <a:solidFill>
                <a:srgbClr val="241858"/>
              </a:solidFill>
            </a:endParaRPr>
          </a:p>
        </p:txBody>
      </p: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D5275764-8D03-5B62-A077-3F34CA4DFA5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2675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7AD4191-A3C0-5B96-D81C-FA64095AA438}"/>
              </a:ext>
            </a:extLst>
          </p:cNvPr>
          <p:cNvSpPr txBox="1"/>
          <p:nvPr/>
        </p:nvSpPr>
        <p:spPr>
          <a:xfrm>
            <a:off x="273028" y="1041617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hlinkClick r:id="rId4"/>
              </a:rPr>
              <a:t>https://github.com/mpeces/MiDAS_course_2025</a:t>
            </a:r>
            <a:r>
              <a:rPr lang="en-US" sz="16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FC0674-4AEF-21A3-6382-77337372A6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46964" y="1481739"/>
            <a:ext cx="5149572" cy="3287358"/>
          </a:xfrm>
          <a:prstGeom prst="rect">
            <a:avLst/>
          </a:prstGeom>
        </p:spPr>
      </p:pic>
      <p:cxnSp>
        <p:nvCxnSpPr>
          <p:cNvPr id="5" name="Google Shape;103;p18">
            <a:extLst>
              <a:ext uri="{FF2B5EF4-FFF2-40B4-BE49-F238E27FC236}">
                <a16:creationId xmlns:a16="http://schemas.microsoft.com/office/drawing/2014/main" id="{8519B502-6C89-2A67-2995-FECEF3E968BD}"/>
              </a:ext>
            </a:extLst>
          </p:cNvPr>
          <p:cNvCxnSpPr/>
          <p:nvPr/>
        </p:nvCxnSpPr>
        <p:spPr>
          <a:xfrm rot="10800000" flipH="1">
            <a:off x="5521750" y="3735938"/>
            <a:ext cx="414600" cy="485100"/>
          </a:xfrm>
          <a:prstGeom prst="straightConnector1">
            <a:avLst/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" name="Google Shape;104;p18">
            <a:extLst>
              <a:ext uri="{FF2B5EF4-FFF2-40B4-BE49-F238E27FC236}">
                <a16:creationId xmlns:a16="http://schemas.microsoft.com/office/drawing/2014/main" id="{EC5E27EE-EFB4-69F6-32B4-E832A4D98B6D}"/>
              </a:ext>
            </a:extLst>
          </p:cNvPr>
          <p:cNvSpPr/>
          <p:nvPr/>
        </p:nvSpPr>
        <p:spPr>
          <a:xfrm>
            <a:off x="7416939" y="1899292"/>
            <a:ext cx="780350" cy="237300"/>
          </a:xfrm>
          <a:prstGeom prst="rect">
            <a:avLst/>
          </a:prstGeom>
          <a:noFill/>
          <a:ln w="28575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1241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>
          <a:extLst>
            <a:ext uri="{FF2B5EF4-FFF2-40B4-BE49-F238E27FC236}">
              <a16:creationId xmlns:a16="http://schemas.microsoft.com/office/drawing/2014/main" id="{0AF0D0F8-9E76-7290-6B4E-CAD883F778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>
            <a:extLst>
              <a:ext uri="{FF2B5EF4-FFF2-40B4-BE49-F238E27FC236}">
                <a16:creationId xmlns:a16="http://schemas.microsoft.com/office/drawing/2014/main" id="{267C407E-EB45-7752-4A9F-0C02E711164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6743" y="40505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2500" b="1" dirty="0">
                <a:solidFill>
                  <a:srgbClr val="241858"/>
                </a:solidFill>
              </a:rPr>
              <a:t>Find and download data</a:t>
            </a:r>
            <a:endParaRPr sz="2500" b="1" dirty="0">
              <a:solidFill>
                <a:srgbClr val="241858"/>
              </a:solidFill>
            </a:endParaRPr>
          </a:p>
        </p:txBody>
      </p: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AB94D9E3-D552-75F0-F9AC-3B2423C5E5B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2675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5680D8-ABFB-9405-6942-5102860D7386}"/>
              </a:ext>
            </a:extLst>
          </p:cNvPr>
          <p:cNvSpPr txBox="1"/>
          <p:nvPr/>
        </p:nvSpPr>
        <p:spPr>
          <a:xfrm>
            <a:off x="273028" y="1041617"/>
            <a:ext cx="4572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hlinkClick r:id="rId4"/>
              </a:rPr>
              <a:t>https://github.com/mpeces/MiDAS_course_2025</a:t>
            </a:r>
            <a:r>
              <a:rPr lang="en-US" sz="1600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A8F8D1-9687-4010-22DA-8526BEA02E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353" y="1444037"/>
            <a:ext cx="7331355" cy="3264137"/>
          </a:xfrm>
          <a:prstGeom prst="rect">
            <a:avLst/>
          </a:prstGeom>
        </p:spPr>
      </p:pic>
      <p:cxnSp>
        <p:nvCxnSpPr>
          <p:cNvPr id="7" name="Google Shape;125;p20">
            <a:extLst>
              <a:ext uri="{FF2B5EF4-FFF2-40B4-BE49-F238E27FC236}">
                <a16:creationId xmlns:a16="http://schemas.microsoft.com/office/drawing/2014/main" id="{FCC75DA6-B6C3-B19D-D26A-4AB4FAA74584}"/>
              </a:ext>
            </a:extLst>
          </p:cNvPr>
          <p:cNvCxnSpPr/>
          <p:nvPr/>
        </p:nvCxnSpPr>
        <p:spPr>
          <a:xfrm flipH="1">
            <a:off x="1491865" y="2975428"/>
            <a:ext cx="813600" cy="225600"/>
          </a:xfrm>
          <a:prstGeom prst="straightConnector1">
            <a:avLst/>
          </a:prstGeom>
          <a:noFill/>
          <a:ln w="28575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" name="Google Shape;126;p20">
            <a:extLst>
              <a:ext uri="{FF2B5EF4-FFF2-40B4-BE49-F238E27FC236}">
                <a16:creationId xmlns:a16="http://schemas.microsoft.com/office/drawing/2014/main" id="{4B909745-CCCE-8EBC-E9AE-B18E710FFAF7}"/>
              </a:ext>
            </a:extLst>
          </p:cNvPr>
          <p:cNvSpPr txBox="1"/>
          <p:nvPr/>
        </p:nvSpPr>
        <p:spPr>
          <a:xfrm>
            <a:off x="2505547" y="2706661"/>
            <a:ext cx="13281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 dirty="0">
                <a:solidFill>
                  <a:schemeClr val="dk2"/>
                </a:solidFill>
              </a:rPr>
              <a:t>Raw ASVs</a:t>
            </a:r>
            <a:endParaRPr sz="1600" dirty="0">
              <a:solidFill>
                <a:schemeClr val="dk2"/>
              </a:solidFill>
            </a:endParaRPr>
          </a:p>
        </p:txBody>
      </p:sp>
      <p:cxnSp>
        <p:nvCxnSpPr>
          <p:cNvPr id="10" name="Google Shape;127;p20">
            <a:extLst>
              <a:ext uri="{FF2B5EF4-FFF2-40B4-BE49-F238E27FC236}">
                <a16:creationId xmlns:a16="http://schemas.microsoft.com/office/drawing/2014/main" id="{B1F6AC96-EA40-C66F-8667-34F7D048BD79}"/>
              </a:ext>
            </a:extLst>
          </p:cNvPr>
          <p:cNvCxnSpPr/>
          <p:nvPr/>
        </p:nvCxnSpPr>
        <p:spPr>
          <a:xfrm flipH="1">
            <a:off x="2122657" y="3401425"/>
            <a:ext cx="714300" cy="79500"/>
          </a:xfrm>
          <a:prstGeom prst="straightConnector1">
            <a:avLst/>
          </a:prstGeom>
          <a:noFill/>
          <a:ln w="28575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" name="Google Shape;128;p20">
            <a:extLst>
              <a:ext uri="{FF2B5EF4-FFF2-40B4-BE49-F238E27FC236}">
                <a16:creationId xmlns:a16="http://schemas.microsoft.com/office/drawing/2014/main" id="{5E6F7BE2-A233-8B4D-D918-856DE463C484}"/>
              </a:ext>
            </a:extLst>
          </p:cNvPr>
          <p:cNvSpPr txBox="1"/>
          <p:nvPr/>
        </p:nvSpPr>
        <p:spPr>
          <a:xfrm>
            <a:off x="3058450" y="3170742"/>
            <a:ext cx="25377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 dirty="0">
                <a:solidFill>
                  <a:schemeClr val="dk2"/>
                </a:solidFill>
              </a:rPr>
              <a:t>MiDAS 5.3 taxonomy </a:t>
            </a:r>
            <a:endParaRPr sz="1600" dirty="0">
              <a:solidFill>
                <a:schemeClr val="dk2"/>
              </a:solidFill>
            </a:endParaRPr>
          </a:p>
        </p:txBody>
      </p:sp>
      <p:cxnSp>
        <p:nvCxnSpPr>
          <p:cNvPr id="12" name="Google Shape;129;p20">
            <a:extLst>
              <a:ext uri="{FF2B5EF4-FFF2-40B4-BE49-F238E27FC236}">
                <a16:creationId xmlns:a16="http://schemas.microsoft.com/office/drawing/2014/main" id="{16801761-2138-3E26-8832-BD65B0A2D344}"/>
              </a:ext>
            </a:extLst>
          </p:cNvPr>
          <p:cNvCxnSpPr/>
          <p:nvPr/>
        </p:nvCxnSpPr>
        <p:spPr>
          <a:xfrm rot="10800000">
            <a:off x="1813000" y="4107320"/>
            <a:ext cx="1190700" cy="35400"/>
          </a:xfrm>
          <a:prstGeom prst="straightConnector1">
            <a:avLst/>
          </a:prstGeom>
          <a:noFill/>
          <a:ln w="28575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" name="Google Shape;130;p20">
            <a:extLst>
              <a:ext uri="{FF2B5EF4-FFF2-40B4-BE49-F238E27FC236}">
                <a16:creationId xmlns:a16="http://schemas.microsoft.com/office/drawing/2014/main" id="{5B4B9B09-C662-F9C3-6CAA-E8496828791E}"/>
              </a:ext>
            </a:extLst>
          </p:cNvPr>
          <p:cNvSpPr txBox="1"/>
          <p:nvPr/>
        </p:nvSpPr>
        <p:spPr>
          <a:xfrm>
            <a:off x="3303150" y="3953856"/>
            <a:ext cx="25377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 dirty="0">
                <a:solidFill>
                  <a:schemeClr val="dk2"/>
                </a:solidFill>
              </a:rPr>
              <a:t>ASV table</a:t>
            </a:r>
            <a:endParaRPr sz="1600" dirty="0">
              <a:solidFill>
                <a:schemeClr val="dk2"/>
              </a:solidFill>
            </a:endParaRPr>
          </a:p>
        </p:txBody>
      </p:sp>
      <p:cxnSp>
        <p:nvCxnSpPr>
          <p:cNvPr id="14" name="Google Shape;131;p20">
            <a:extLst>
              <a:ext uri="{FF2B5EF4-FFF2-40B4-BE49-F238E27FC236}">
                <a16:creationId xmlns:a16="http://schemas.microsoft.com/office/drawing/2014/main" id="{DD652120-3AE7-B3F9-5888-3A0C982E8019}"/>
              </a:ext>
            </a:extLst>
          </p:cNvPr>
          <p:cNvCxnSpPr/>
          <p:nvPr/>
        </p:nvCxnSpPr>
        <p:spPr>
          <a:xfrm rot="10800000">
            <a:off x="2241458" y="4471554"/>
            <a:ext cx="1155300" cy="141000"/>
          </a:xfrm>
          <a:prstGeom prst="straightConnector1">
            <a:avLst/>
          </a:prstGeom>
          <a:noFill/>
          <a:ln w="28575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" name="Google Shape;132;p20">
            <a:extLst>
              <a:ext uri="{FF2B5EF4-FFF2-40B4-BE49-F238E27FC236}">
                <a16:creationId xmlns:a16="http://schemas.microsoft.com/office/drawing/2014/main" id="{1E5E8C8C-2420-66AA-8088-C81C27AC9C8F}"/>
              </a:ext>
            </a:extLst>
          </p:cNvPr>
          <p:cNvSpPr txBox="1"/>
          <p:nvPr/>
        </p:nvSpPr>
        <p:spPr>
          <a:xfrm>
            <a:off x="3464975" y="4459318"/>
            <a:ext cx="25377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 dirty="0">
                <a:solidFill>
                  <a:schemeClr val="dk2"/>
                </a:solidFill>
              </a:rPr>
              <a:t>Sample metadata</a:t>
            </a:r>
            <a:endParaRPr sz="1600" dirty="0">
              <a:solidFill>
                <a:schemeClr val="dk2"/>
              </a:solidFill>
            </a:endParaRPr>
          </a:p>
        </p:txBody>
      </p:sp>
      <p:cxnSp>
        <p:nvCxnSpPr>
          <p:cNvPr id="16" name="Google Shape;133;p20">
            <a:extLst>
              <a:ext uri="{FF2B5EF4-FFF2-40B4-BE49-F238E27FC236}">
                <a16:creationId xmlns:a16="http://schemas.microsoft.com/office/drawing/2014/main" id="{00480BA9-BEDB-A2A0-6E82-B4231DEDBB94}"/>
              </a:ext>
            </a:extLst>
          </p:cNvPr>
          <p:cNvCxnSpPr/>
          <p:nvPr/>
        </p:nvCxnSpPr>
        <p:spPr>
          <a:xfrm flipH="1">
            <a:off x="2559028" y="3803964"/>
            <a:ext cx="732000" cy="9000"/>
          </a:xfrm>
          <a:prstGeom prst="straightConnector1">
            <a:avLst/>
          </a:prstGeom>
          <a:noFill/>
          <a:ln w="28575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" name="Google Shape;134;p20">
            <a:extLst>
              <a:ext uri="{FF2B5EF4-FFF2-40B4-BE49-F238E27FC236}">
                <a16:creationId xmlns:a16="http://schemas.microsoft.com/office/drawing/2014/main" id="{3C8B2109-C167-4C7C-BD6D-7B82F6DB4943}"/>
              </a:ext>
            </a:extLst>
          </p:cNvPr>
          <p:cNvSpPr txBox="1"/>
          <p:nvPr/>
        </p:nvSpPr>
        <p:spPr>
          <a:xfrm>
            <a:off x="3528050" y="3562299"/>
            <a:ext cx="19575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 dirty="0">
                <a:solidFill>
                  <a:schemeClr val="dk2"/>
                </a:solidFill>
              </a:rPr>
              <a:t>SILVA taxonomy</a:t>
            </a:r>
            <a:endParaRPr sz="1600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1857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b="1" dirty="0">
                <a:solidFill>
                  <a:srgbClr val="241858"/>
                </a:solidFill>
              </a:rPr>
              <a:t>Install ampvis2 </a:t>
            </a:r>
            <a:r>
              <a:rPr lang="da" sz="2058" dirty="0">
                <a:solidFill>
                  <a:schemeClr val="dk2"/>
                </a:solidFill>
              </a:rPr>
              <a:t>(</a:t>
            </a:r>
            <a:r>
              <a:rPr lang="da" sz="1566" u="sng" dirty="0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https://kasperskytte.github.io/ampvis2/articles/ampvis2.html</a:t>
            </a:r>
            <a:r>
              <a:rPr lang="da" sz="2050" dirty="0">
                <a:solidFill>
                  <a:schemeClr val="dk2"/>
                </a:solidFill>
              </a:rPr>
              <a:t>)</a:t>
            </a:r>
            <a:r>
              <a:rPr lang="da" sz="3466" dirty="0"/>
              <a:t> </a:t>
            </a:r>
            <a:endParaRPr sz="3466" dirty="0"/>
          </a:p>
        </p:txBody>
      </p:sp>
      <p:sp>
        <p:nvSpPr>
          <p:cNvPr id="162" name="Google Shape;162;p22"/>
          <p:cNvSpPr txBox="1">
            <a:spLocks noGrp="1"/>
          </p:cNvSpPr>
          <p:nvPr>
            <p:ph type="body" idx="1"/>
          </p:nvPr>
        </p:nvSpPr>
        <p:spPr>
          <a:xfrm>
            <a:off x="311700" y="1110550"/>
            <a:ext cx="8520600" cy="37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" dirty="0"/>
              <a:t>In the R terminal:</a:t>
            </a:r>
            <a:endParaRPr sz="16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a" dirty="0">
                <a:latin typeface="Courier New"/>
                <a:ea typeface="Courier New"/>
                <a:cs typeface="Courier New"/>
                <a:sym typeface="Courier New"/>
              </a:rPr>
              <a:t>install.packages("remotes")</a:t>
            </a:r>
            <a:endParaRPr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a" dirty="0">
                <a:latin typeface="Courier New"/>
                <a:ea typeface="Courier New"/>
                <a:cs typeface="Courier New"/>
                <a:sym typeface="Courier New"/>
              </a:rPr>
              <a:t>remotes::install_github("kasperskytte/ampvis2")</a:t>
            </a:r>
            <a:endParaRPr sz="951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a" dirty="0"/>
              <a:t>Other needed packages: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a" dirty="0">
                <a:latin typeface="Courier New"/>
                <a:ea typeface="Courier New"/>
                <a:cs typeface="Courier New"/>
                <a:sym typeface="Courier New"/>
              </a:rPr>
              <a:t>install.packages(“tidyverse")</a:t>
            </a:r>
            <a:endParaRPr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a" dirty="0"/>
              <a:t>Load packages (do for all packages):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a" dirty="0">
                <a:latin typeface="Courier New"/>
                <a:ea typeface="Courier New"/>
                <a:cs typeface="Courier New"/>
                <a:sym typeface="Courier New"/>
              </a:rPr>
              <a:t>library("ampvis2")</a:t>
            </a:r>
            <a:endParaRPr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a" dirty="0">
                <a:latin typeface="Courier New"/>
                <a:ea typeface="Courier New"/>
                <a:cs typeface="Courier New"/>
                <a:sym typeface="Courier New"/>
              </a:rPr>
              <a:t>library(" tidyverse")</a:t>
            </a:r>
            <a:endParaRPr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3" name="Google Shape;163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8</a:t>
            </a:fld>
            <a:endParaRPr/>
          </a:p>
        </p:txBody>
      </p:sp>
      <p:pic>
        <p:nvPicPr>
          <p:cNvPr id="164" name="Google Shape;16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2500" b="1" dirty="0">
                <a:solidFill>
                  <a:srgbClr val="241858"/>
                </a:solidFill>
              </a:rPr>
              <a:t>Load data into ampvis object</a:t>
            </a:r>
            <a:endParaRPr sz="2500" b="1" dirty="0">
              <a:solidFill>
                <a:srgbClr val="241858"/>
              </a:solidFill>
            </a:endParaRPr>
          </a:p>
        </p:txBody>
      </p:sp>
      <p:sp>
        <p:nvSpPr>
          <p:cNvPr id="170" name="Google Shape;170;p23"/>
          <p:cNvSpPr txBox="1">
            <a:spLocks noGrp="1"/>
          </p:cNvSpPr>
          <p:nvPr>
            <p:ph type="body" idx="1"/>
          </p:nvPr>
        </p:nvSpPr>
        <p:spPr>
          <a:xfrm>
            <a:off x="311700" y="1000075"/>
            <a:ext cx="4922400" cy="38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Metadata: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 b="1">
                <a:latin typeface="Courier New"/>
                <a:ea typeface="Courier New"/>
                <a:cs typeface="Courier New"/>
                <a:sym typeface="Courier New"/>
              </a:rPr>
              <a:t>V13_metadata = 'data/V13_metadata.txt'</a:t>
            </a: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ASV table: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 b="1">
                <a:latin typeface="Courier New"/>
                <a:ea typeface="Courier New"/>
                <a:cs typeface="Courier New"/>
                <a:sym typeface="Courier New"/>
              </a:rPr>
              <a:t>V13_ASVtab = 'data/V13_ASVtab.txt' </a:t>
            </a: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Taxonomy: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 b="1">
                <a:latin typeface="Courier New"/>
                <a:ea typeface="Courier New"/>
                <a:cs typeface="Courier New"/>
                <a:sym typeface="Courier New"/>
              </a:rPr>
              <a:t>V13_tax = 'data/V13_ASV_MiDAS_5.3.sintax'</a:t>
            </a: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ASVs (fasta sequences):</a:t>
            </a: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 b="1">
                <a:latin typeface="Courier New"/>
                <a:ea typeface="Courier New"/>
                <a:cs typeface="Courier New"/>
                <a:sym typeface="Courier New"/>
              </a:rPr>
              <a:t>ASV='data/V13_ASV.fa'</a:t>
            </a: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Load into ampvis:</a:t>
            </a: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 b="1">
                <a:latin typeface="Courier New"/>
                <a:ea typeface="Courier New"/>
                <a:cs typeface="Courier New"/>
                <a:sym typeface="Courier New"/>
              </a:rPr>
              <a:t>d13 &lt;- amp_load(otutable = V13_ASVtab, </a:t>
            </a: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 b="1">
                <a:latin typeface="Courier New"/>
                <a:ea typeface="Courier New"/>
                <a:cs typeface="Courier New"/>
                <a:sym typeface="Courier New"/>
              </a:rPr>
              <a:t>                taxonomy = V13_tax,</a:t>
            </a: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 b="1">
                <a:latin typeface="Courier New"/>
                <a:ea typeface="Courier New"/>
                <a:cs typeface="Courier New"/>
                <a:sym typeface="Courier New"/>
              </a:rPr>
              <a:t>                metadata = V13_metadata,</a:t>
            </a: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 b="1">
                <a:latin typeface="Courier New"/>
                <a:ea typeface="Courier New"/>
                <a:cs typeface="Courier New"/>
                <a:sym typeface="Courier New"/>
              </a:rPr>
              <a:t>                fasta = ASV)</a:t>
            </a: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600"/>
          </a:p>
        </p:txBody>
      </p:sp>
      <p:pic>
        <p:nvPicPr>
          <p:cNvPr id="171" name="Google Shape;171;p23"/>
          <p:cNvPicPr preferRelativeResize="0"/>
          <p:nvPr/>
        </p:nvPicPr>
        <p:blipFill rotWithShape="1">
          <a:blip r:embed="rId3">
            <a:alphaModFix/>
          </a:blip>
          <a:srcRect b="66897"/>
          <a:stretch/>
        </p:blipFill>
        <p:spPr>
          <a:xfrm>
            <a:off x="4851741" y="3083821"/>
            <a:ext cx="3980559" cy="1525214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3"/>
          <p:cNvSpPr txBox="1"/>
          <p:nvPr/>
        </p:nvSpPr>
        <p:spPr>
          <a:xfrm>
            <a:off x="7799925" y="3179400"/>
            <a:ext cx="916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000" b="1">
                <a:solidFill>
                  <a:schemeClr val="dk2"/>
                </a:solidFill>
              </a:rPr>
              <a:t>(optional)</a:t>
            </a:r>
            <a:endParaRPr sz="1000" b="1">
              <a:solidFill>
                <a:schemeClr val="dk2"/>
              </a:solidFill>
            </a:endParaRPr>
          </a:p>
        </p:txBody>
      </p:sp>
      <p:sp>
        <p:nvSpPr>
          <p:cNvPr id="173" name="Google Shape;173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9</a:t>
            </a:fld>
            <a:endParaRPr/>
          </a:p>
        </p:txBody>
      </p:sp>
      <p:pic>
        <p:nvPicPr>
          <p:cNvPr id="174" name="Google Shape;17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362</Words>
  <Application>Microsoft Office PowerPoint</Application>
  <PresentationFormat>On-screen Show (16:9)</PresentationFormat>
  <Paragraphs>64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Courier New</vt:lpstr>
      <vt:lpstr>Simple Light</vt:lpstr>
      <vt:lpstr>PowerPoint Presentation</vt:lpstr>
      <vt:lpstr>Structure of the hands-on</vt:lpstr>
      <vt:lpstr>Install R and Rstudio </vt:lpstr>
      <vt:lpstr>Install ampvis2 in Rstudio</vt:lpstr>
      <vt:lpstr>Find and download data</vt:lpstr>
      <vt:lpstr>Find and download data</vt:lpstr>
      <vt:lpstr>Find and download data</vt:lpstr>
      <vt:lpstr>Install ampvis2 (https://kasperskytte.github.io/ampvis2/articles/ampvis2.html) </vt:lpstr>
      <vt:lpstr>Load data into ampvis object</vt:lpstr>
      <vt:lpstr>Typical amplicon analysis workflow in ampvis2</vt:lpstr>
      <vt:lpstr>Break and R support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Miriam Peces Gomez</cp:lastModifiedBy>
  <cp:revision>4</cp:revision>
  <dcterms:modified xsi:type="dcterms:W3CDTF">2025-05-20T11:50:35Z</dcterms:modified>
</cp:coreProperties>
</file>